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22"/>
  </p:notesMasterIdLst>
  <p:sldIdLst>
    <p:sldId id="256" r:id="rId5"/>
    <p:sldId id="312" r:id="rId6"/>
    <p:sldId id="311" r:id="rId7"/>
    <p:sldId id="323" r:id="rId8"/>
    <p:sldId id="325" r:id="rId9"/>
    <p:sldId id="322" r:id="rId10"/>
    <p:sldId id="324" r:id="rId11"/>
    <p:sldId id="326" r:id="rId12"/>
    <p:sldId id="329" r:id="rId13"/>
    <p:sldId id="327" r:id="rId14"/>
    <p:sldId id="328" r:id="rId15"/>
    <p:sldId id="330" r:id="rId16"/>
    <p:sldId id="333" r:id="rId17"/>
    <p:sldId id="334" r:id="rId18"/>
    <p:sldId id="331" r:id="rId19"/>
    <p:sldId id="321" r:id="rId20"/>
    <p:sldId id="335" r:id="rId21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1" roundtripDataSignature="AMtx7mhlmMKNNp85d+RNyVSmZxPk8ruT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760" y="-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9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91" Type="http://customschemas.google.com/relationships/presentationmetadata" Target="meta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95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9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8" Type="http://schemas.openxmlformats.org/officeDocument/2006/relationships/slide" Target="slides/slide4.xml"/><Relationship Id="rId9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4394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5246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7876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84121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4206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33234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2838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4356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4051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6991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3573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3685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1175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5356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9142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6675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6"/>
          <p:cNvSpPr/>
          <p:nvPr/>
        </p:nvSpPr>
        <p:spPr>
          <a:xfrm>
            <a:off x="4979282" y="0"/>
            <a:ext cx="4164718" cy="5160213"/>
          </a:xfrm>
          <a:prstGeom prst="rect">
            <a:avLst/>
          </a:prstGeom>
          <a:solidFill>
            <a:srgbClr val="444B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26"/>
          <p:cNvSpPr/>
          <p:nvPr/>
        </p:nvSpPr>
        <p:spPr>
          <a:xfrm>
            <a:off x="4475417" y="1658573"/>
            <a:ext cx="1954953" cy="1954953"/>
          </a:xfrm>
          <a:prstGeom prst="ellipse">
            <a:avLst/>
          </a:prstGeom>
          <a:solidFill>
            <a:srgbClr val="FFFFFF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6"/>
          <p:cNvSpPr/>
          <p:nvPr/>
        </p:nvSpPr>
        <p:spPr>
          <a:xfrm>
            <a:off x="3160020" y="451258"/>
            <a:ext cx="1017527" cy="1017527"/>
          </a:xfrm>
          <a:prstGeom prst="ellipse">
            <a:avLst/>
          </a:prstGeom>
          <a:solidFill>
            <a:srgbClr val="FFFFFF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6"/>
          <p:cNvSpPr/>
          <p:nvPr/>
        </p:nvSpPr>
        <p:spPr>
          <a:xfrm>
            <a:off x="8635236" y="-447791"/>
            <a:ext cx="1017527" cy="1017527"/>
          </a:xfrm>
          <a:prstGeom prst="ellipse">
            <a:avLst/>
          </a:prstGeom>
          <a:solidFill>
            <a:srgbClr val="FFFFFF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6"/>
          <p:cNvSpPr/>
          <p:nvPr/>
        </p:nvSpPr>
        <p:spPr>
          <a:xfrm>
            <a:off x="5138878" y="-750115"/>
            <a:ext cx="1017527" cy="1017527"/>
          </a:xfrm>
          <a:prstGeom prst="ellipse">
            <a:avLst/>
          </a:prstGeom>
          <a:solidFill>
            <a:srgbClr val="FFFFFF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6"/>
          <p:cNvSpPr/>
          <p:nvPr/>
        </p:nvSpPr>
        <p:spPr>
          <a:xfrm>
            <a:off x="7836522" y="972358"/>
            <a:ext cx="3204090" cy="3204090"/>
          </a:xfrm>
          <a:prstGeom prst="ellipse">
            <a:avLst/>
          </a:prstGeom>
          <a:solidFill>
            <a:srgbClr val="FFFFFF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6"/>
          <p:cNvSpPr/>
          <p:nvPr/>
        </p:nvSpPr>
        <p:spPr>
          <a:xfrm>
            <a:off x="6002569" y="94894"/>
            <a:ext cx="1833952" cy="1833952"/>
          </a:xfrm>
          <a:prstGeom prst="ellipse">
            <a:avLst/>
          </a:prstGeom>
          <a:solidFill>
            <a:srgbClr val="FFFFFF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6"/>
          <p:cNvSpPr/>
          <p:nvPr/>
        </p:nvSpPr>
        <p:spPr>
          <a:xfrm>
            <a:off x="870590" y="3626773"/>
            <a:ext cx="549675" cy="549675"/>
          </a:xfrm>
          <a:prstGeom prst="ellipse">
            <a:avLst/>
          </a:prstGeom>
          <a:solidFill>
            <a:srgbClr val="FFFFFF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6"/>
          <p:cNvSpPr/>
          <p:nvPr/>
        </p:nvSpPr>
        <p:spPr>
          <a:xfrm>
            <a:off x="5452894" y="4176448"/>
            <a:ext cx="549675" cy="549675"/>
          </a:xfrm>
          <a:prstGeom prst="ellipse">
            <a:avLst/>
          </a:prstGeom>
          <a:solidFill>
            <a:srgbClr val="FFFFFF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6"/>
          <p:cNvSpPr/>
          <p:nvPr/>
        </p:nvSpPr>
        <p:spPr>
          <a:xfrm>
            <a:off x="6839880" y="4252092"/>
            <a:ext cx="1816242" cy="1816242"/>
          </a:xfrm>
          <a:prstGeom prst="ellipse">
            <a:avLst/>
          </a:prstGeom>
          <a:solidFill>
            <a:srgbClr val="FFFFFF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6"/>
          <p:cNvSpPr/>
          <p:nvPr/>
        </p:nvSpPr>
        <p:spPr>
          <a:xfrm>
            <a:off x="6925305" y="3443046"/>
            <a:ext cx="549675" cy="549675"/>
          </a:xfrm>
          <a:prstGeom prst="ellipse">
            <a:avLst/>
          </a:prstGeom>
          <a:solidFill>
            <a:srgbClr val="FFFFFF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6"/>
          <p:cNvSpPr/>
          <p:nvPr/>
        </p:nvSpPr>
        <p:spPr>
          <a:xfrm>
            <a:off x="0" y="0"/>
            <a:ext cx="5313462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6"/>
          <p:cNvSpPr txBox="1">
            <a:spLocks noGrp="1"/>
          </p:cNvSpPr>
          <p:nvPr>
            <p:ph type="ctrTitle"/>
          </p:nvPr>
        </p:nvSpPr>
        <p:spPr>
          <a:xfrm>
            <a:off x="458635" y="451259"/>
            <a:ext cx="4520647" cy="3162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44B98"/>
              </a:buClr>
              <a:buSzPts val="5000"/>
              <a:buFont typeface="Century Gothic"/>
              <a:buNone/>
              <a:defRPr sz="5000">
                <a:solidFill>
                  <a:srgbClr val="444B9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subTitle" idx="1"/>
          </p:nvPr>
        </p:nvSpPr>
        <p:spPr>
          <a:xfrm>
            <a:off x="3160020" y="3935807"/>
            <a:ext cx="1518500" cy="1580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280"/>
              </a:spcBef>
              <a:spcAft>
                <a:spcPts val="0"/>
              </a:spcAft>
              <a:buClr>
                <a:srgbClr val="444B98"/>
              </a:buClr>
              <a:buSzPts val="1400"/>
              <a:buNone/>
              <a:defRPr sz="1400">
                <a:solidFill>
                  <a:srgbClr val="444B9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23" name="Google Shape;23;p26" descr="Arch 40 x 40 trans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2549" y="3727051"/>
            <a:ext cx="568590" cy="769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PPTMON slide">
  <p:cSld name="10_PPTMON slid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9"/>
          <p:cNvSpPr/>
          <p:nvPr/>
        </p:nvSpPr>
        <p:spPr>
          <a:xfrm>
            <a:off x="0" y="0"/>
            <a:ext cx="9144000" cy="5160213"/>
          </a:xfrm>
          <a:prstGeom prst="rect">
            <a:avLst/>
          </a:prstGeom>
          <a:solidFill>
            <a:srgbClr val="444B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9"/>
          <p:cNvSpPr/>
          <p:nvPr/>
        </p:nvSpPr>
        <p:spPr>
          <a:xfrm>
            <a:off x="4475417" y="1658573"/>
            <a:ext cx="1954953" cy="1954953"/>
          </a:xfrm>
          <a:prstGeom prst="ellipse">
            <a:avLst/>
          </a:prstGeom>
          <a:solidFill>
            <a:srgbClr val="FFFFFF">
              <a:alpha val="1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9"/>
          <p:cNvSpPr/>
          <p:nvPr/>
        </p:nvSpPr>
        <p:spPr>
          <a:xfrm>
            <a:off x="8635236" y="-447791"/>
            <a:ext cx="1017527" cy="1017527"/>
          </a:xfrm>
          <a:prstGeom prst="ellipse">
            <a:avLst/>
          </a:prstGeom>
          <a:solidFill>
            <a:srgbClr val="FFFFFF">
              <a:alpha val="1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9"/>
          <p:cNvSpPr/>
          <p:nvPr/>
        </p:nvSpPr>
        <p:spPr>
          <a:xfrm>
            <a:off x="5138878" y="-750115"/>
            <a:ext cx="1017527" cy="1017527"/>
          </a:xfrm>
          <a:prstGeom prst="ellipse">
            <a:avLst/>
          </a:prstGeom>
          <a:solidFill>
            <a:srgbClr val="FFFFFF">
              <a:alpha val="1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9"/>
          <p:cNvSpPr/>
          <p:nvPr/>
        </p:nvSpPr>
        <p:spPr>
          <a:xfrm>
            <a:off x="6002569" y="94894"/>
            <a:ext cx="1833952" cy="1833952"/>
          </a:xfrm>
          <a:prstGeom prst="ellipse">
            <a:avLst/>
          </a:prstGeom>
          <a:solidFill>
            <a:srgbClr val="FFFFFF">
              <a:alpha val="1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9"/>
          <p:cNvSpPr/>
          <p:nvPr/>
        </p:nvSpPr>
        <p:spPr>
          <a:xfrm>
            <a:off x="5452894" y="4176448"/>
            <a:ext cx="549675" cy="549675"/>
          </a:xfrm>
          <a:prstGeom prst="ellipse">
            <a:avLst/>
          </a:prstGeom>
          <a:solidFill>
            <a:srgbClr val="FFFFFF">
              <a:alpha val="1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9"/>
          <p:cNvSpPr/>
          <p:nvPr/>
        </p:nvSpPr>
        <p:spPr>
          <a:xfrm>
            <a:off x="7992801" y="1965854"/>
            <a:ext cx="1816242" cy="1816242"/>
          </a:xfrm>
          <a:prstGeom prst="ellipse">
            <a:avLst/>
          </a:prstGeom>
          <a:solidFill>
            <a:srgbClr val="FFFFFF">
              <a:alpha val="1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9"/>
          <p:cNvSpPr/>
          <p:nvPr/>
        </p:nvSpPr>
        <p:spPr>
          <a:xfrm>
            <a:off x="6925305" y="3443046"/>
            <a:ext cx="549675" cy="549675"/>
          </a:xfrm>
          <a:prstGeom prst="ellipse">
            <a:avLst/>
          </a:prstGeom>
          <a:solidFill>
            <a:srgbClr val="FFFFFF">
              <a:alpha val="1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29"/>
          <p:cNvSpPr/>
          <p:nvPr/>
        </p:nvSpPr>
        <p:spPr>
          <a:xfrm>
            <a:off x="-221209" y="2449539"/>
            <a:ext cx="1954953" cy="1954953"/>
          </a:xfrm>
          <a:prstGeom prst="ellipse">
            <a:avLst/>
          </a:prstGeom>
          <a:solidFill>
            <a:srgbClr val="FFFFFF">
              <a:alpha val="1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29"/>
          <p:cNvSpPr/>
          <p:nvPr/>
        </p:nvSpPr>
        <p:spPr>
          <a:xfrm>
            <a:off x="3938610" y="343175"/>
            <a:ext cx="1017527" cy="1017527"/>
          </a:xfrm>
          <a:prstGeom prst="ellipse">
            <a:avLst/>
          </a:prstGeom>
          <a:solidFill>
            <a:srgbClr val="FFFFFF">
              <a:alpha val="1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29"/>
          <p:cNvSpPr/>
          <p:nvPr/>
        </p:nvSpPr>
        <p:spPr>
          <a:xfrm>
            <a:off x="442252" y="40851"/>
            <a:ext cx="1017527" cy="1017527"/>
          </a:xfrm>
          <a:prstGeom prst="ellipse">
            <a:avLst/>
          </a:prstGeom>
          <a:solidFill>
            <a:srgbClr val="FFFFFF">
              <a:alpha val="1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29"/>
          <p:cNvSpPr/>
          <p:nvPr/>
        </p:nvSpPr>
        <p:spPr>
          <a:xfrm>
            <a:off x="1305943" y="885860"/>
            <a:ext cx="1833952" cy="1833952"/>
          </a:xfrm>
          <a:prstGeom prst="ellipse">
            <a:avLst/>
          </a:prstGeom>
          <a:solidFill>
            <a:srgbClr val="FFFFFF">
              <a:alpha val="1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29"/>
          <p:cNvSpPr/>
          <p:nvPr/>
        </p:nvSpPr>
        <p:spPr>
          <a:xfrm>
            <a:off x="756268" y="4967414"/>
            <a:ext cx="549675" cy="549675"/>
          </a:xfrm>
          <a:prstGeom prst="ellipse">
            <a:avLst/>
          </a:prstGeom>
          <a:solidFill>
            <a:srgbClr val="FFFFFF">
              <a:alpha val="1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9"/>
          <p:cNvSpPr/>
          <p:nvPr/>
        </p:nvSpPr>
        <p:spPr>
          <a:xfrm>
            <a:off x="2843677" y="4235379"/>
            <a:ext cx="1816242" cy="1816242"/>
          </a:xfrm>
          <a:prstGeom prst="ellipse">
            <a:avLst/>
          </a:prstGeom>
          <a:solidFill>
            <a:srgbClr val="FFFFFF">
              <a:alpha val="1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9"/>
          <p:cNvSpPr/>
          <p:nvPr/>
        </p:nvSpPr>
        <p:spPr>
          <a:xfrm>
            <a:off x="3388935" y="2816367"/>
            <a:ext cx="549675" cy="549675"/>
          </a:xfrm>
          <a:prstGeom prst="ellipse">
            <a:avLst/>
          </a:prstGeom>
          <a:solidFill>
            <a:srgbClr val="FFFFFF">
              <a:alpha val="1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29"/>
          <p:cNvSpPr>
            <a:spLocks noGrp="1"/>
          </p:cNvSpPr>
          <p:nvPr>
            <p:ph type="pic" idx="2"/>
          </p:nvPr>
        </p:nvSpPr>
        <p:spPr>
          <a:xfrm>
            <a:off x="756268" y="1450182"/>
            <a:ext cx="3642872" cy="1685342"/>
          </a:xfrm>
          <a:prstGeom prst="roundRect">
            <a:avLst>
              <a:gd name="adj" fmla="val 7624"/>
            </a:avLst>
          </a:prstGeom>
          <a:solidFill>
            <a:srgbClr val="F2F2F2"/>
          </a:solidFill>
          <a:ln>
            <a:noFill/>
          </a:ln>
        </p:spPr>
      </p:sp>
      <p:sp>
        <p:nvSpPr>
          <p:cNvPr id="47" name="Google Shape;47;p29"/>
          <p:cNvSpPr>
            <a:spLocks noGrp="1"/>
          </p:cNvSpPr>
          <p:nvPr>
            <p:ph type="pic" idx="3"/>
          </p:nvPr>
        </p:nvSpPr>
        <p:spPr>
          <a:xfrm>
            <a:off x="4744861" y="1450182"/>
            <a:ext cx="3642872" cy="1685342"/>
          </a:xfrm>
          <a:prstGeom prst="roundRect">
            <a:avLst>
              <a:gd name="adj" fmla="val 7624"/>
            </a:avLst>
          </a:prstGeom>
          <a:solidFill>
            <a:srgbClr val="F2F2F2"/>
          </a:solidFill>
          <a:ln>
            <a:noFill/>
          </a:ln>
        </p:spPr>
      </p:sp>
      <p:pic>
        <p:nvPicPr>
          <p:cNvPr id="48" name="Google Shape;48;p29" descr="white arch circl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36428" y="4404492"/>
            <a:ext cx="398807" cy="398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PPTMON slide">
  <p:cSld name="12_PPTMON slid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1"/>
          <p:cNvSpPr>
            <a:spLocks noGrp="1"/>
          </p:cNvSpPr>
          <p:nvPr>
            <p:ph type="pic" idx="2"/>
          </p:nvPr>
        </p:nvSpPr>
        <p:spPr>
          <a:xfrm>
            <a:off x="1009539" y="1571842"/>
            <a:ext cx="1684068" cy="168406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4" name="Google Shape;64;p31"/>
          <p:cNvSpPr>
            <a:spLocks noGrp="1"/>
          </p:cNvSpPr>
          <p:nvPr>
            <p:ph type="pic" idx="3"/>
          </p:nvPr>
        </p:nvSpPr>
        <p:spPr>
          <a:xfrm>
            <a:off x="3729965" y="1571842"/>
            <a:ext cx="1684068" cy="168406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5" name="Google Shape;65;p31"/>
          <p:cNvSpPr>
            <a:spLocks noGrp="1"/>
          </p:cNvSpPr>
          <p:nvPr>
            <p:ph type="pic" idx="4"/>
          </p:nvPr>
        </p:nvSpPr>
        <p:spPr>
          <a:xfrm>
            <a:off x="6450392" y="1571842"/>
            <a:ext cx="1684068" cy="168406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6" name="Google Shape;66;p31"/>
          <p:cNvSpPr/>
          <p:nvPr/>
        </p:nvSpPr>
        <p:spPr>
          <a:xfrm>
            <a:off x="209066" y="3127096"/>
            <a:ext cx="1017527" cy="1017527"/>
          </a:xfrm>
          <a:prstGeom prst="ellipse">
            <a:avLst/>
          </a:prstGeom>
          <a:solidFill>
            <a:srgbClr val="444B98">
              <a:alpha val="1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31"/>
          <p:cNvSpPr/>
          <p:nvPr/>
        </p:nvSpPr>
        <p:spPr>
          <a:xfrm>
            <a:off x="-1273539" y="0"/>
            <a:ext cx="1833952" cy="1833952"/>
          </a:xfrm>
          <a:prstGeom prst="ellipse">
            <a:avLst/>
          </a:prstGeom>
          <a:solidFill>
            <a:srgbClr val="444B98">
              <a:alpha val="1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31"/>
          <p:cNvSpPr/>
          <p:nvPr/>
        </p:nvSpPr>
        <p:spPr>
          <a:xfrm>
            <a:off x="272044" y="4525280"/>
            <a:ext cx="549675" cy="549675"/>
          </a:xfrm>
          <a:prstGeom prst="ellipse">
            <a:avLst/>
          </a:prstGeom>
          <a:solidFill>
            <a:srgbClr val="444B98">
              <a:alpha val="1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31"/>
          <p:cNvSpPr/>
          <p:nvPr/>
        </p:nvSpPr>
        <p:spPr>
          <a:xfrm>
            <a:off x="1009539" y="4792692"/>
            <a:ext cx="1017527" cy="1017527"/>
          </a:xfrm>
          <a:prstGeom prst="ellipse">
            <a:avLst/>
          </a:prstGeom>
          <a:solidFill>
            <a:srgbClr val="444B98">
              <a:alpha val="1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31"/>
          <p:cNvSpPr/>
          <p:nvPr/>
        </p:nvSpPr>
        <p:spPr>
          <a:xfrm>
            <a:off x="364605" y="1571842"/>
            <a:ext cx="549675" cy="549675"/>
          </a:xfrm>
          <a:prstGeom prst="ellipse">
            <a:avLst/>
          </a:prstGeom>
          <a:solidFill>
            <a:srgbClr val="444B98">
              <a:alpha val="1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1"/>
          <p:cNvSpPr/>
          <p:nvPr/>
        </p:nvSpPr>
        <p:spPr>
          <a:xfrm>
            <a:off x="-149539" y="2399080"/>
            <a:ext cx="358605" cy="358605"/>
          </a:xfrm>
          <a:prstGeom prst="ellipse">
            <a:avLst/>
          </a:prstGeom>
          <a:solidFill>
            <a:srgbClr val="444B98">
              <a:alpha val="1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" name="Google Shape;72;p31" descr="blue arch circl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58424" y="4366910"/>
            <a:ext cx="425782" cy="425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4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4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Google Shape;169;p4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Google Shape;170;p4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PPTMON slide">
  <p:cSld name="18_PPTMON slide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1"/>
          <p:cNvSpPr>
            <a:spLocks noGrp="1"/>
          </p:cNvSpPr>
          <p:nvPr>
            <p:ph type="pic" idx="2"/>
          </p:nvPr>
        </p:nvSpPr>
        <p:spPr>
          <a:xfrm>
            <a:off x="1009539" y="1571842"/>
            <a:ext cx="1684068" cy="168406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3" name="Google Shape;173;p41"/>
          <p:cNvSpPr>
            <a:spLocks noGrp="1"/>
          </p:cNvSpPr>
          <p:nvPr>
            <p:ph type="pic" idx="3"/>
          </p:nvPr>
        </p:nvSpPr>
        <p:spPr>
          <a:xfrm>
            <a:off x="3729965" y="1571842"/>
            <a:ext cx="1684068" cy="168406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4" name="Google Shape;174;p41"/>
          <p:cNvSpPr>
            <a:spLocks noGrp="1"/>
          </p:cNvSpPr>
          <p:nvPr>
            <p:ph type="pic" idx="4"/>
          </p:nvPr>
        </p:nvSpPr>
        <p:spPr>
          <a:xfrm>
            <a:off x="6450392" y="1571842"/>
            <a:ext cx="1684068" cy="168406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5" name="Google Shape;175;p41"/>
          <p:cNvSpPr/>
          <p:nvPr/>
        </p:nvSpPr>
        <p:spPr>
          <a:xfrm>
            <a:off x="0" y="0"/>
            <a:ext cx="200508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41"/>
          <p:cNvSpPr/>
          <p:nvPr/>
        </p:nvSpPr>
        <p:spPr>
          <a:xfrm>
            <a:off x="8943492" y="-5"/>
            <a:ext cx="200508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41" descr="blue arch circl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58424" y="4366910"/>
            <a:ext cx="425782" cy="425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PPTMON slide">
  <p:cSld name="9_PPTMON slide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42" descr="blue arch circl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58424" y="4366910"/>
            <a:ext cx="425782" cy="425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PTMON custom">
  <p:cSld name="PPTMON custom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43" descr="blue arch circl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58424" y="4366910"/>
            <a:ext cx="425782" cy="425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63" r:id="rId4"/>
    <p:sldLayoutId id="2147483664" r:id="rId5"/>
    <p:sldLayoutId id="2147483665" r:id="rId6"/>
    <p:sldLayoutId id="214748366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22.png"/><Relationship Id="rId4" Type="http://schemas.openxmlformats.org/officeDocument/2006/relationships/image" Target="../media/image8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"/>
          <p:cNvSpPr txBox="1">
            <a:spLocks noGrp="1"/>
          </p:cNvSpPr>
          <p:nvPr>
            <p:ph type="ctrTitle"/>
          </p:nvPr>
        </p:nvSpPr>
        <p:spPr>
          <a:xfrm>
            <a:off x="535418" y="518111"/>
            <a:ext cx="4811462" cy="2857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44B98"/>
              </a:buClr>
              <a:buSzPts val="5000"/>
              <a:buFont typeface="Century Gothic"/>
              <a:buNone/>
            </a:pPr>
            <a:r>
              <a:rPr lang="en-GB" dirty="0"/>
              <a:t>Respiratory Illness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"/>
          <p:cNvSpPr txBox="1">
            <a:spLocks noGrp="1"/>
          </p:cNvSpPr>
          <p:nvPr>
            <p:ph type="subTitle" idx="1"/>
          </p:nvPr>
        </p:nvSpPr>
        <p:spPr>
          <a:xfrm>
            <a:off x="3160020" y="3663157"/>
            <a:ext cx="2187000" cy="15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44B98"/>
              </a:buClr>
              <a:buSzPts val="5000"/>
              <a:buFont typeface="Century Gothic"/>
              <a:buNone/>
            </a:pPr>
            <a:endParaRPr sz="5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rgbClr val="444B98"/>
              </a:buClr>
              <a:buSzPts val="1400"/>
              <a:buNone/>
            </a:pP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180288" y="307965"/>
            <a:ext cx="516673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Asthma: </a:t>
            </a:r>
            <a:r>
              <a:rPr lang="en-GB" sz="20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airways </a:t>
            </a:r>
            <a:r>
              <a:rPr lang="en-GB" sz="2000" dirty="0">
                <a:solidFill>
                  <a:srgbClr val="7030A0"/>
                </a:solidFill>
                <a:latin typeface="Century Gothic" panose="020B0502020202020204" pitchFamily="34" charset="0"/>
              </a:rPr>
              <a:t>in lungs </a:t>
            </a:r>
            <a:r>
              <a:rPr lang="en-GB" sz="20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become constricted and </a:t>
            </a:r>
            <a:r>
              <a:rPr lang="en-GB" sz="20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tightened</a:t>
            </a:r>
            <a:r>
              <a:rPr lang="en-GB" sz="2000" dirty="0">
                <a:solidFill>
                  <a:srgbClr val="7030A0"/>
                </a:solidFill>
                <a:latin typeface="Century Gothic" panose="020B0502020202020204" pitchFamily="34" charset="0"/>
              </a:rPr>
              <a:t>, </a:t>
            </a:r>
            <a:r>
              <a:rPr lang="en-GB" sz="20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excess</a:t>
            </a:r>
            <a:r>
              <a:rPr lang="en-GB" sz="20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>
                <a:solidFill>
                  <a:srgbClr val="7030A0"/>
                </a:solidFill>
                <a:latin typeface="Century Gothic" panose="020B0502020202020204" pitchFamily="34" charset="0"/>
              </a:rPr>
              <a:t>mucus </a:t>
            </a:r>
            <a:r>
              <a:rPr lang="en-GB" sz="20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produced.</a:t>
            </a:r>
            <a:endParaRPr lang="en-GB" sz="2400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endParaRPr lang="en-GB" sz="32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endParaRPr lang="en-GB" sz="32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386" y="1661752"/>
            <a:ext cx="2991267" cy="26006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73626" y="37170"/>
            <a:ext cx="28993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Symptoms:</a:t>
            </a:r>
          </a:p>
          <a:p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Difficulty breathing</a:t>
            </a:r>
          </a:p>
          <a:p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Wheezing</a:t>
            </a:r>
          </a:p>
          <a:p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Sleep problems</a:t>
            </a:r>
          </a:p>
          <a:p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Chest pain</a:t>
            </a:r>
          </a:p>
          <a:p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Frequent coughing</a:t>
            </a:r>
          </a:p>
          <a:p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Allergies</a:t>
            </a:r>
          </a:p>
          <a:p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Feeling tired</a:t>
            </a:r>
          </a:p>
          <a:p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Triggers: </a:t>
            </a:r>
          </a:p>
          <a:p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Pollution</a:t>
            </a:r>
          </a:p>
          <a:p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Smoking</a:t>
            </a:r>
          </a:p>
          <a:p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Chemicals</a:t>
            </a:r>
          </a:p>
          <a:p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Genetics</a:t>
            </a:r>
          </a:p>
          <a:p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Dust</a:t>
            </a:r>
          </a:p>
          <a:p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Viruses </a:t>
            </a:r>
          </a:p>
        </p:txBody>
      </p:sp>
    </p:spTree>
    <p:extLst>
      <p:ext uri="{BB962C8B-B14F-4D97-AF65-F5344CB8AC3E}">
        <p14:creationId xmlns:p14="http://schemas.microsoft.com/office/powerpoint/2010/main" val="1658400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1775" y="708657"/>
            <a:ext cx="2107071" cy="1716136"/>
          </a:xfrm>
          <a:prstGeom prst="rect">
            <a:avLst/>
          </a:prstGeom>
        </p:spPr>
      </p:pic>
      <p:sp>
        <p:nvSpPr>
          <p:cNvPr id="1655" name="Google Shape;1655;p8"/>
          <p:cNvSpPr txBox="1"/>
          <p:nvPr/>
        </p:nvSpPr>
        <p:spPr>
          <a:xfrm>
            <a:off x="539278" y="282130"/>
            <a:ext cx="7169932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Asthma: managed with stepwise approach</a:t>
            </a:r>
            <a:endParaRPr sz="2400" dirty="0">
              <a:solidFill>
                <a:srgbClr val="7030A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0585" y="1028116"/>
            <a:ext cx="59138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7030A0"/>
                </a:solidFill>
                <a:latin typeface="Century Gothic" panose="020B0502020202020204" pitchFamily="34" charset="0"/>
              </a:rPr>
              <a:t>Stop smoking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7030A0"/>
                </a:solidFill>
                <a:latin typeface="Century Gothic" panose="020B0502020202020204" pitchFamily="34" charset="0"/>
              </a:rPr>
              <a:t>Inhalers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7030A0"/>
                </a:solidFill>
                <a:latin typeface="Century Gothic" panose="020B0502020202020204" pitchFamily="34" charset="0"/>
              </a:rPr>
              <a:t>Nebulisers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7030A0"/>
                </a:solidFill>
                <a:latin typeface="Century Gothic" panose="020B0502020202020204" pitchFamily="34" charset="0"/>
              </a:rPr>
              <a:t>Oxygen therapy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1027" y="288319"/>
            <a:ext cx="1055729" cy="9591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6766" y="3209003"/>
            <a:ext cx="825451" cy="10498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5275" y="2063997"/>
            <a:ext cx="1193537" cy="11132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585" y="2685551"/>
            <a:ext cx="2229122" cy="18881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5747" y="2828973"/>
            <a:ext cx="1466925" cy="13399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98783" y="2504488"/>
            <a:ext cx="1433501" cy="173734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025101" y="3498933"/>
            <a:ext cx="773682" cy="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307607" y="3498933"/>
            <a:ext cx="773682" cy="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79611" y="932591"/>
            <a:ext cx="1358970" cy="16574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D2E780-4990-24A1-97AE-187ABD9B405B}"/>
              </a:ext>
            </a:extLst>
          </p:cNvPr>
          <p:cNvSpPr txBox="1"/>
          <p:nvPr/>
        </p:nvSpPr>
        <p:spPr>
          <a:xfrm>
            <a:off x="780585" y="4438185"/>
            <a:ext cx="217077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Step 1: blue inhaler, relaxes smooth muscle around airways. Lasts about 15 mins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3C3CF2-637E-F8BD-978A-7C5848450368}"/>
              </a:ext>
            </a:extLst>
          </p:cNvPr>
          <p:cNvSpPr txBox="1"/>
          <p:nvPr/>
        </p:nvSpPr>
        <p:spPr>
          <a:xfrm>
            <a:off x="3698036" y="4321523"/>
            <a:ext cx="2687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Step 2: steroid inhalers: bring down inflammation inside airways. Take a few weeks to start working, provide longer term benefits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0361A7-1C94-BC31-3CB5-F77BD40B49D1}"/>
              </a:ext>
            </a:extLst>
          </p:cNvPr>
          <p:cNvSpPr txBox="1"/>
          <p:nvPr/>
        </p:nvSpPr>
        <p:spPr>
          <a:xfrm>
            <a:off x="4846780" y="732708"/>
            <a:ext cx="18476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Peak flow: monitoring progress/decline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564921-93F7-81A4-B606-5A408244305E}"/>
              </a:ext>
            </a:extLst>
          </p:cNvPr>
          <p:cNvSpPr/>
          <p:nvPr/>
        </p:nvSpPr>
        <p:spPr>
          <a:xfrm>
            <a:off x="8229600" y="4321523"/>
            <a:ext cx="467156" cy="533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273707-8FFE-D7BB-25E6-61D857B93243}"/>
              </a:ext>
            </a:extLst>
          </p:cNvPr>
          <p:cNvSpPr txBox="1"/>
          <p:nvPr/>
        </p:nvSpPr>
        <p:spPr>
          <a:xfrm>
            <a:off x="6824943" y="4164148"/>
            <a:ext cx="19843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Step 3: Nebuliser. Rescue/emergency treatment in case of asthma attack</a:t>
            </a:r>
          </a:p>
        </p:txBody>
      </p:sp>
    </p:spTree>
    <p:extLst>
      <p:ext uri="{BB962C8B-B14F-4D97-AF65-F5344CB8AC3E}">
        <p14:creationId xmlns:p14="http://schemas.microsoft.com/office/powerpoint/2010/main" val="739621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"/>
          <p:cNvSpPr txBox="1">
            <a:spLocks noGrp="1"/>
          </p:cNvSpPr>
          <p:nvPr>
            <p:ph type="subTitle" idx="1"/>
          </p:nvPr>
        </p:nvSpPr>
        <p:spPr>
          <a:xfrm>
            <a:off x="3160020" y="3663157"/>
            <a:ext cx="2187000" cy="15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44B98"/>
              </a:buClr>
              <a:buSzPts val="5000"/>
              <a:buFont typeface="Century Gothic"/>
              <a:buNone/>
            </a:pPr>
            <a:endParaRPr sz="5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rgbClr val="444B98"/>
              </a:buClr>
              <a:buSzPts val="1400"/>
              <a:buNone/>
            </a:pP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364274" y="103525"/>
            <a:ext cx="5166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Tuberculosis </a:t>
            </a:r>
            <a:r>
              <a:rPr lang="en-GB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45" y="825961"/>
            <a:ext cx="3705742" cy="25244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9043" y="3358088"/>
            <a:ext cx="2406262" cy="15268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7906" y="202797"/>
            <a:ext cx="3680257" cy="27963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74453" y="3207786"/>
            <a:ext cx="34122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u="sng" dirty="0">
                <a:solidFill>
                  <a:srgbClr val="7030A0"/>
                </a:solidFill>
              </a:rPr>
              <a:t>Active TB Disease</a:t>
            </a:r>
          </a:p>
          <a:p>
            <a:pPr algn="r"/>
            <a:r>
              <a:rPr lang="en-GB" b="1" dirty="0">
                <a:solidFill>
                  <a:srgbClr val="7030A0"/>
                </a:solidFill>
              </a:rPr>
              <a:t>Have the germ and it is active (multiplying) </a:t>
            </a:r>
          </a:p>
          <a:p>
            <a:pPr algn="r"/>
            <a:r>
              <a:rPr lang="en-GB" b="1" dirty="0">
                <a:solidFill>
                  <a:srgbClr val="7030A0"/>
                </a:solidFill>
              </a:rPr>
              <a:t>Are unwell</a:t>
            </a:r>
          </a:p>
          <a:p>
            <a:pPr algn="r"/>
            <a:r>
              <a:rPr lang="en-GB" b="1" dirty="0">
                <a:solidFill>
                  <a:srgbClr val="7030A0"/>
                </a:solidFill>
              </a:rPr>
              <a:t>Are infectious </a:t>
            </a:r>
          </a:p>
          <a:p>
            <a:pPr algn="r"/>
            <a:r>
              <a:rPr lang="en-GB" b="1" dirty="0">
                <a:solidFill>
                  <a:srgbClr val="7030A0"/>
                </a:solidFill>
              </a:rPr>
              <a:t>Need treatment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ED2785-D194-EDBB-9C1D-E1FD2912B40E}"/>
              </a:ext>
            </a:extLst>
          </p:cNvPr>
          <p:cNvSpPr/>
          <p:nvPr/>
        </p:nvSpPr>
        <p:spPr>
          <a:xfrm>
            <a:off x="364274" y="3724507"/>
            <a:ext cx="1016710" cy="9441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93289" y="3356441"/>
            <a:ext cx="34122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rgbClr val="7030A0"/>
                </a:solidFill>
              </a:rPr>
              <a:t>Latent TB</a:t>
            </a:r>
          </a:p>
          <a:p>
            <a:r>
              <a:rPr lang="en-GB" b="1" dirty="0">
                <a:solidFill>
                  <a:srgbClr val="7030A0"/>
                </a:solidFill>
              </a:rPr>
              <a:t>Have the germ but not active</a:t>
            </a:r>
          </a:p>
          <a:p>
            <a:r>
              <a:rPr lang="en-GB" b="1" dirty="0">
                <a:solidFill>
                  <a:srgbClr val="7030A0"/>
                </a:solidFill>
              </a:rPr>
              <a:t>Not unwell</a:t>
            </a:r>
          </a:p>
          <a:p>
            <a:r>
              <a:rPr lang="en-GB" b="1" dirty="0">
                <a:solidFill>
                  <a:srgbClr val="7030A0"/>
                </a:solidFill>
              </a:rPr>
              <a:t>Not Infectious</a:t>
            </a:r>
          </a:p>
          <a:p>
            <a:r>
              <a:rPr lang="en-GB" b="1" dirty="0">
                <a:solidFill>
                  <a:srgbClr val="7030A0"/>
                </a:solidFill>
              </a:rPr>
              <a:t>May need treatment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989DB3-2E02-5BBE-D820-5D8B426AC4F8}"/>
              </a:ext>
            </a:extLst>
          </p:cNvPr>
          <p:cNvSpPr txBox="1"/>
          <p:nvPr/>
        </p:nvSpPr>
        <p:spPr>
          <a:xfrm>
            <a:off x="193288" y="4564529"/>
            <a:ext cx="498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There have been cases of active TB amongst people facing homelessness in Brighton in the last 12 months</a:t>
            </a:r>
          </a:p>
        </p:txBody>
      </p:sp>
    </p:spTree>
    <p:extLst>
      <p:ext uri="{BB962C8B-B14F-4D97-AF65-F5344CB8AC3E}">
        <p14:creationId xmlns:p14="http://schemas.microsoft.com/office/powerpoint/2010/main" val="90928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p8"/>
          <p:cNvSpPr txBox="1"/>
          <p:nvPr/>
        </p:nvSpPr>
        <p:spPr>
          <a:xfrm>
            <a:off x="56059" y="296964"/>
            <a:ext cx="9013600" cy="5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Tuberculosis: infections</a:t>
            </a:r>
            <a:endParaRPr sz="3200" dirty="0">
              <a:solidFill>
                <a:srgbClr val="7030A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0585" y="1028116"/>
            <a:ext cx="785045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Tuberculosis is a bacterial infection</a:t>
            </a:r>
          </a:p>
          <a:p>
            <a:endParaRPr lang="en-GB" sz="16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r>
              <a:rPr lang="en-GB" sz="1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Latent TB</a:t>
            </a:r>
            <a:r>
              <a:rPr lang="en-GB" sz="1600" dirty="0">
                <a:solidFill>
                  <a:srgbClr val="7030A0"/>
                </a:solidFill>
                <a:latin typeface="Century Gothic" panose="020B0502020202020204" pitchFamily="34" charset="0"/>
              </a:rPr>
              <a:t>: no infection risk to others, patient may need treatment to contain the disease</a:t>
            </a:r>
          </a:p>
          <a:p>
            <a:r>
              <a:rPr lang="en-GB" sz="1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Active TB</a:t>
            </a:r>
            <a:r>
              <a:rPr lang="en-GB" sz="1600" dirty="0">
                <a:solidFill>
                  <a:srgbClr val="7030A0"/>
                </a:solidFill>
                <a:latin typeface="Century Gothic" panose="020B0502020202020204" pitchFamily="34" charset="0"/>
              </a:rPr>
              <a:t>: a patient with active TB is infectious – infection spreads through inhaling tiny droplets from coughs or sneezes. If contact with someone with active TB, visit your GP for a blood test and skin test to check if you have picked it up.</a:t>
            </a:r>
          </a:p>
        </p:txBody>
      </p:sp>
    </p:spTree>
    <p:extLst>
      <p:ext uri="{BB962C8B-B14F-4D97-AF65-F5344CB8AC3E}">
        <p14:creationId xmlns:p14="http://schemas.microsoft.com/office/powerpoint/2010/main" val="1167140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p8"/>
          <p:cNvSpPr txBox="1"/>
          <p:nvPr/>
        </p:nvSpPr>
        <p:spPr>
          <a:xfrm>
            <a:off x="56059" y="296964"/>
            <a:ext cx="9013600" cy="5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Other respiratory illnesses</a:t>
            </a:r>
            <a:endParaRPr sz="3200" dirty="0">
              <a:solidFill>
                <a:srgbClr val="7030A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0585" y="1028116"/>
            <a:ext cx="785045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Crack Lung</a:t>
            </a:r>
          </a:p>
          <a:p>
            <a:r>
              <a:rPr lang="en-GB" sz="1600" dirty="0">
                <a:solidFill>
                  <a:srgbClr val="7030A0"/>
                </a:solidFill>
                <a:latin typeface="Century Gothic" panose="020B0502020202020204" pitchFamily="34" charset="0"/>
              </a:rPr>
              <a:t>Happens 24-48 hours after smoking crack: smallest airways (alveoli – see COPD graphic) </a:t>
            </a:r>
            <a:r>
              <a:rPr lang="en-GB" sz="16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haemorrhage </a:t>
            </a:r>
            <a:r>
              <a:rPr lang="en-GB" sz="1600" dirty="0">
                <a:solidFill>
                  <a:srgbClr val="7030A0"/>
                </a:solidFill>
                <a:latin typeface="Century Gothic" panose="020B0502020202020204" pitchFamily="34" charset="0"/>
              </a:rPr>
              <a:t>and collapse. Blood clots in lungs, extreme difficulty breathing. May be coughing up blood. Need to go to hospital, emergency </a:t>
            </a:r>
            <a:r>
              <a:rPr lang="en-GB" sz="16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treatment</a:t>
            </a:r>
            <a:r>
              <a:rPr lang="en-GB" sz="1600" dirty="0">
                <a:solidFill>
                  <a:srgbClr val="7030A0"/>
                </a:solidFill>
                <a:latin typeface="Century Gothic" panose="020B0502020202020204" pitchFamily="34" charset="0"/>
              </a:rPr>
              <a:t>.</a:t>
            </a:r>
            <a:endParaRPr lang="en-GB" sz="1600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endParaRPr lang="en-GB" sz="16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r>
              <a:rPr lang="en-GB" sz="1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HIV: bacterial pneumonia</a:t>
            </a:r>
          </a:p>
          <a:p>
            <a:r>
              <a:rPr lang="en-GB" sz="1600" dirty="0">
                <a:solidFill>
                  <a:srgbClr val="7030A0"/>
                </a:solidFill>
                <a:latin typeface="Century Gothic" panose="020B0502020202020204" pitchFamily="34" charset="0"/>
              </a:rPr>
              <a:t>If HIV + and not managing antiretrovirals well, </a:t>
            </a:r>
            <a:r>
              <a:rPr lang="en-GB" sz="16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will have a</a:t>
            </a:r>
            <a:r>
              <a:rPr lang="en-GB" sz="16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n-GB" sz="1600" dirty="0">
                <a:solidFill>
                  <a:srgbClr val="7030A0"/>
                </a:solidFill>
                <a:latin typeface="Century Gothic" panose="020B0502020202020204" pitchFamily="34" charset="0"/>
              </a:rPr>
              <a:t>poor immune system and be prone to chest infections. </a:t>
            </a:r>
            <a:r>
              <a:rPr lang="en-GB" sz="16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Need to be seen </a:t>
            </a:r>
            <a:r>
              <a:rPr lang="en-GB" sz="16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for </a:t>
            </a:r>
            <a:r>
              <a:rPr lang="en-GB" sz="1600" dirty="0">
                <a:solidFill>
                  <a:srgbClr val="7030A0"/>
                </a:solidFill>
                <a:latin typeface="Century Gothic" panose="020B0502020202020204" pitchFamily="34" charset="0"/>
              </a:rPr>
              <a:t>treatment with </a:t>
            </a:r>
            <a:r>
              <a:rPr lang="en-GB" sz="16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antibiotics as soon as possible. </a:t>
            </a:r>
            <a:endParaRPr lang="en-GB" sz="1600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213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"/>
          <p:cNvSpPr txBox="1">
            <a:spLocks noGrp="1"/>
          </p:cNvSpPr>
          <p:nvPr>
            <p:ph type="subTitle" idx="1"/>
          </p:nvPr>
        </p:nvSpPr>
        <p:spPr>
          <a:xfrm>
            <a:off x="3160020" y="3663157"/>
            <a:ext cx="2187000" cy="15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44B98"/>
              </a:buClr>
              <a:buSzPts val="5000"/>
              <a:buFont typeface="Century Gothic"/>
              <a:buNone/>
            </a:pPr>
            <a:endParaRPr sz="5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rgbClr val="444B98"/>
              </a:buClr>
              <a:buSzPts val="1400"/>
              <a:buNone/>
            </a:pP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364274" y="386575"/>
            <a:ext cx="5166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Smoking Lung damage </a:t>
            </a:r>
            <a:r>
              <a:rPr lang="en-GB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01" y="1023389"/>
            <a:ext cx="5060219" cy="38943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635084" y="386575"/>
            <a:ext cx="314464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Smoking: progressive damage to alveoli, these die off, so they can’t get oxygen into the bloodstream </a:t>
            </a:r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breathlessness  emphysema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Stop smoking therapies</a:t>
            </a:r>
          </a:p>
          <a:p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Arch offers 12 week stop smoking course: nicotine replacement therapy. Products available on prescription, so may be free of charge.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Nicotine patches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Inhalators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Gum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Vapes? </a:t>
            </a:r>
            <a:r>
              <a:rPr lang="en-GB" dirty="0">
                <a:solidFill>
                  <a:srgbClr val="2A2A2A"/>
                </a:solidFill>
                <a:latin typeface="Century Gothic" panose="020B0502020202020204" pitchFamily="34" charset="0"/>
              </a:rPr>
              <a:t> </a:t>
            </a:r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17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"/>
          <p:cNvSpPr txBox="1">
            <a:spLocks noGrp="1"/>
          </p:cNvSpPr>
          <p:nvPr>
            <p:ph type="subTitle" idx="1"/>
          </p:nvPr>
        </p:nvSpPr>
        <p:spPr>
          <a:xfrm>
            <a:off x="3160020" y="3663157"/>
            <a:ext cx="2187000" cy="15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44B98"/>
              </a:buClr>
              <a:buSzPts val="5000"/>
              <a:buFont typeface="Century Gothic"/>
              <a:buNone/>
            </a:pPr>
            <a:endParaRPr sz="5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rgbClr val="444B98"/>
              </a:buClr>
              <a:buSzPts val="1400"/>
              <a:buNone/>
            </a:pP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1037063" y="87535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800" dirty="0">
                <a:solidFill>
                  <a:srgbClr val="7030A0"/>
                </a:solidFill>
                <a:latin typeface="Century Gothic" panose="020B0502020202020204" pitchFamily="34" charset="0"/>
              </a:rPr>
              <a:t>Referrals</a:t>
            </a:r>
          </a:p>
          <a:p>
            <a:r>
              <a:rPr lang="en-GB" sz="1800" dirty="0">
                <a:solidFill>
                  <a:srgbClr val="7030A0"/>
                </a:solidFill>
                <a:latin typeface="Century Gothic" panose="020B0502020202020204" pitchFamily="34" charset="0"/>
              </a:rPr>
              <a:t>What care, where? </a:t>
            </a:r>
          </a:p>
          <a:p>
            <a:endParaRPr lang="en-GB" sz="1800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r>
              <a:rPr lang="en-GB" sz="1800" dirty="0">
                <a:solidFill>
                  <a:srgbClr val="7030A0"/>
                </a:solidFill>
                <a:latin typeface="Century Gothic" panose="020B0502020202020204" pitchFamily="34" charset="0"/>
              </a:rPr>
              <a:t>Arch, or other GP</a:t>
            </a:r>
          </a:p>
          <a:p>
            <a:r>
              <a:rPr lang="en-GB" sz="1800" dirty="0">
                <a:solidFill>
                  <a:srgbClr val="7030A0"/>
                </a:solidFill>
                <a:latin typeface="Century Gothic" panose="020B0502020202020204" pitchFamily="34" charset="0"/>
              </a:rPr>
              <a:t>Community Nursing team </a:t>
            </a:r>
          </a:p>
          <a:p>
            <a:r>
              <a:rPr lang="en-GB" sz="1800" dirty="0">
                <a:solidFill>
                  <a:srgbClr val="7030A0"/>
                </a:solidFill>
                <a:latin typeface="Century Gothic" panose="020B0502020202020204" pitchFamily="34" charset="0"/>
              </a:rPr>
              <a:t>Palliative care team (</a:t>
            </a:r>
            <a:r>
              <a:rPr lang="en-GB" sz="1800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Martlets</a:t>
            </a:r>
            <a:r>
              <a:rPr lang="en-GB" sz="1800" dirty="0">
                <a:solidFill>
                  <a:srgbClr val="7030A0"/>
                </a:solidFill>
                <a:latin typeface="Century Gothic" panose="020B0502020202020204" pitchFamily="34" charset="0"/>
              </a:rPr>
              <a:t>) </a:t>
            </a:r>
          </a:p>
          <a:p>
            <a:r>
              <a:rPr lang="en-GB" sz="1800" dirty="0">
                <a:solidFill>
                  <a:srgbClr val="7030A0"/>
                </a:solidFill>
                <a:latin typeface="Century Gothic" panose="020B0502020202020204" pitchFamily="34" charset="0"/>
              </a:rPr>
              <a:t>Respiratory Service </a:t>
            </a:r>
          </a:p>
          <a:p>
            <a:r>
              <a:rPr lang="en-GB" sz="1800" dirty="0">
                <a:solidFill>
                  <a:srgbClr val="7030A0"/>
                </a:solidFill>
                <a:latin typeface="Century Gothic" panose="020B0502020202020204" pitchFamily="34" charset="0"/>
              </a:rPr>
              <a:t>Hospital based respiratory teams</a:t>
            </a:r>
          </a:p>
        </p:txBody>
      </p:sp>
    </p:spTree>
    <p:extLst>
      <p:ext uri="{BB962C8B-B14F-4D97-AF65-F5344CB8AC3E}">
        <p14:creationId xmlns:p14="http://schemas.microsoft.com/office/powerpoint/2010/main" val="3248665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p8"/>
          <p:cNvSpPr txBox="1"/>
          <p:nvPr/>
        </p:nvSpPr>
        <p:spPr>
          <a:xfrm>
            <a:off x="56059" y="296964"/>
            <a:ext cx="9013600" cy="5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Referrals in Brighton and Hove</a:t>
            </a:r>
            <a:endParaRPr sz="3200" dirty="0">
              <a:solidFill>
                <a:srgbClr val="7030A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E1166F-E56F-4B26-C98A-15D9EB871F5C}"/>
              </a:ext>
            </a:extLst>
          </p:cNvPr>
          <p:cNvSpPr/>
          <p:nvPr/>
        </p:nvSpPr>
        <p:spPr>
          <a:xfrm>
            <a:off x="657919" y="1279088"/>
            <a:ext cx="803259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What care, where? </a:t>
            </a:r>
          </a:p>
          <a:p>
            <a:endParaRPr lang="en-GB" sz="1800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7030A0"/>
                </a:solidFill>
                <a:latin typeface="Century Gothic" panose="020B0502020202020204" pitchFamily="34" charset="0"/>
              </a:rPr>
              <a:t>Arch, or other GP: all GPs have nurses looking after respiratory patients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7030A0"/>
                </a:solidFill>
                <a:latin typeface="Century Gothic" panose="020B0502020202020204" pitchFamily="34" charset="0"/>
              </a:rPr>
              <a:t>Community Nursing team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7030A0"/>
                </a:solidFill>
                <a:latin typeface="Century Gothic" panose="020B0502020202020204" pitchFamily="34" charset="0"/>
              </a:rPr>
              <a:t>Palliative care team (Martlets)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7030A0"/>
                </a:solidFill>
                <a:latin typeface="Century Gothic" panose="020B0502020202020204" pitchFamily="34" charset="0"/>
              </a:rPr>
              <a:t>Community Respiratory Service: looking after patients with COPD, will visit at home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7030A0"/>
                </a:solidFill>
                <a:latin typeface="Century Gothic" panose="020B0502020202020204" pitchFamily="34" charset="0"/>
              </a:rPr>
              <a:t>Hospital based respiratory teams</a:t>
            </a:r>
          </a:p>
        </p:txBody>
      </p:sp>
    </p:spTree>
    <p:extLst>
      <p:ext uri="{BB962C8B-B14F-4D97-AF65-F5344CB8AC3E}">
        <p14:creationId xmlns:p14="http://schemas.microsoft.com/office/powerpoint/2010/main" val="953467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"/>
          <p:cNvSpPr txBox="1">
            <a:spLocks noGrp="1"/>
          </p:cNvSpPr>
          <p:nvPr>
            <p:ph type="subTitle" idx="1"/>
          </p:nvPr>
        </p:nvSpPr>
        <p:spPr>
          <a:xfrm>
            <a:off x="3160020" y="3663157"/>
            <a:ext cx="2187000" cy="15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44B98"/>
              </a:buClr>
              <a:buSzPts val="5000"/>
              <a:buFont typeface="Century Gothic"/>
              <a:buNone/>
            </a:pPr>
            <a:endParaRPr sz="5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rgbClr val="444B98"/>
              </a:buClr>
              <a:buSzPts val="1400"/>
              <a:buNone/>
            </a:pPr>
            <a:endParaRPr dirty="0"/>
          </a:p>
        </p:txBody>
      </p:sp>
      <p:sp>
        <p:nvSpPr>
          <p:cNvPr id="364" name="Google Shape;364;p1"/>
          <p:cNvSpPr txBox="1">
            <a:spLocks noGrp="1"/>
          </p:cNvSpPr>
          <p:nvPr>
            <p:ph type="ctrTitle"/>
          </p:nvPr>
        </p:nvSpPr>
        <p:spPr>
          <a:xfrm>
            <a:off x="535418" y="518111"/>
            <a:ext cx="4811462" cy="3481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rgbClr val="444B98"/>
              </a:buClr>
              <a:buSzPts val="5000"/>
            </a:pPr>
            <a:r>
              <a:rPr lang="en-GB" sz="1600" b="1" dirty="0"/>
              <a:t>Introduction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/>
              <a:t>Types of respiratory illness commonly seen:</a:t>
            </a:r>
            <a:br>
              <a:rPr lang="en-GB" sz="1600" dirty="0"/>
            </a:br>
            <a:r>
              <a:rPr lang="en-GB" sz="1600" dirty="0"/>
              <a:t>	COPD</a:t>
            </a:r>
            <a:br>
              <a:rPr lang="en-GB" sz="1600" dirty="0"/>
            </a:br>
            <a:r>
              <a:rPr lang="en-GB" sz="1600" dirty="0"/>
              <a:t>	Asthma</a:t>
            </a:r>
            <a:br>
              <a:rPr lang="en-GB" sz="1600" dirty="0"/>
            </a:br>
            <a:r>
              <a:rPr lang="en-GB" sz="1600" dirty="0"/>
              <a:t>	</a:t>
            </a:r>
            <a:br>
              <a:rPr lang="en-GB" sz="1600" dirty="0"/>
            </a:br>
            <a:r>
              <a:rPr lang="en-GB" sz="1600" dirty="0"/>
              <a:t>Less commonly seen: </a:t>
            </a:r>
            <a:br>
              <a:rPr lang="en-GB" sz="1600" dirty="0"/>
            </a:br>
            <a:r>
              <a:rPr lang="en-GB" sz="1600" dirty="0"/>
              <a:t>	Tuberculosis </a:t>
            </a:r>
            <a:br>
              <a:rPr lang="en-GB" sz="1600" dirty="0"/>
            </a:br>
            <a:r>
              <a:rPr lang="en-GB" sz="1600" dirty="0"/>
              <a:t>	Crack Lung</a:t>
            </a:r>
            <a:br>
              <a:rPr lang="en-GB" sz="1600" dirty="0"/>
            </a:b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/>
              <a:t>Management</a:t>
            </a:r>
            <a:br>
              <a:rPr lang="en-GB" sz="1600" dirty="0"/>
            </a:br>
            <a:r>
              <a:rPr lang="en-GB" sz="1600" dirty="0"/>
              <a:t>Referrals </a:t>
            </a:r>
            <a:br>
              <a:rPr lang="en-GB" sz="1600" dirty="0"/>
            </a:b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/>
              <a:t/>
            </a:r>
            <a:br>
              <a:rPr lang="en-GB" sz="1600" dirty="0"/>
            </a:b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1028505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"/>
          <p:cNvSpPr txBox="1">
            <a:spLocks noGrp="1"/>
          </p:cNvSpPr>
          <p:nvPr>
            <p:ph type="subTitle" idx="1"/>
          </p:nvPr>
        </p:nvSpPr>
        <p:spPr>
          <a:xfrm>
            <a:off x="3160020" y="3663157"/>
            <a:ext cx="2187000" cy="15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44B98"/>
              </a:buClr>
              <a:buSzPts val="5000"/>
              <a:buFont typeface="Century Gothic"/>
              <a:buNone/>
            </a:pPr>
            <a:endParaRPr sz="5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rgbClr val="444B98"/>
              </a:buClr>
              <a:buSzPts val="1400"/>
              <a:buNone/>
            </a:pP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319669" y="691375"/>
            <a:ext cx="51667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COPD</a:t>
            </a:r>
          </a:p>
          <a:p>
            <a:endParaRPr lang="en-GB" sz="32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r>
              <a:rPr lang="en-GB" sz="32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Chronic Obstructive Pulmonary Disease</a:t>
            </a:r>
            <a:r>
              <a:rPr lang="en-GB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645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p8"/>
          <p:cNvSpPr txBox="1"/>
          <p:nvPr/>
        </p:nvSpPr>
        <p:spPr>
          <a:xfrm>
            <a:off x="2249132" y="90243"/>
            <a:ext cx="4645736" cy="1054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Chronic Obstructive Pulmonary Disease</a:t>
            </a:r>
            <a:endParaRPr sz="3200" dirty="0">
              <a:solidFill>
                <a:srgbClr val="7030A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1863" y="2307703"/>
            <a:ext cx="2097269" cy="1919957"/>
            <a:chOff x="914282" y="1239555"/>
            <a:chExt cx="2097269" cy="1919957"/>
          </a:xfrm>
        </p:grpSpPr>
        <p:sp>
          <p:nvSpPr>
            <p:cNvPr id="8" name="Google Shape;1650;p8"/>
            <p:cNvSpPr/>
            <p:nvPr/>
          </p:nvSpPr>
          <p:spPr>
            <a:xfrm>
              <a:off x="966322" y="1703258"/>
              <a:ext cx="2045229" cy="992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dirty="0">
                  <a:solidFill>
                    <a:srgbClr val="7030A0"/>
                  </a:solidFill>
                  <a:latin typeface="Century Gothic"/>
                  <a:sym typeface="Century Gothic"/>
                </a:rPr>
                <a:t>2% </a:t>
              </a:r>
              <a:r>
                <a:rPr lang="en-US" sz="1500" dirty="0">
                  <a:solidFill>
                    <a:srgbClr val="7030A0"/>
                  </a:solidFill>
                  <a:latin typeface="Century Gothic"/>
                  <a:sym typeface="Century Gothic"/>
                </a:rPr>
                <a:t>of the population are estimated to have COPD</a:t>
              </a:r>
              <a:endParaRPr dirty="0">
                <a:solidFill>
                  <a:srgbClr val="7030A0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914282" y="1239555"/>
              <a:ext cx="2045229" cy="1919957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165377" y="2172118"/>
            <a:ext cx="2330967" cy="2055542"/>
            <a:chOff x="5729383" y="1329550"/>
            <a:chExt cx="2330967" cy="2055542"/>
          </a:xfrm>
        </p:grpSpPr>
        <p:sp>
          <p:nvSpPr>
            <p:cNvPr id="1652" name="Google Shape;1652;p8"/>
            <p:cNvSpPr/>
            <p:nvPr/>
          </p:nvSpPr>
          <p:spPr>
            <a:xfrm>
              <a:off x="5872253" y="1861047"/>
              <a:ext cx="2045229" cy="992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dirty="0">
                  <a:solidFill>
                    <a:srgbClr val="7030A0"/>
                  </a:solidFill>
                  <a:latin typeface="Century Gothic"/>
                  <a:sym typeface="Century Gothic"/>
                </a:rPr>
                <a:t>Approximately </a:t>
              </a:r>
              <a:r>
                <a:rPr lang="en-US" sz="1500" b="1" dirty="0">
                  <a:solidFill>
                    <a:srgbClr val="7030A0"/>
                  </a:solidFill>
                  <a:latin typeface="Century Gothic"/>
                  <a:sym typeface="Century Gothic"/>
                </a:rPr>
                <a:t>50% </a:t>
              </a:r>
              <a:r>
                <a:rPr lang="en-US" sz="1500" dirty="0">
                  <a:solidFill>
                    <a:srgbClr val="7030A0"/>
                  </a:solidFill>
                  <a:latin typeface="Century Gothic"/>
                  <a:sym typeface="Century Gothic"/>
                </a:rPr>
                <a:t>of people who smoke heroin have COPD</a:t>
              </a:r>
              <a:endParaRPr dirty="0">
                <a:solidFill>
                  <a:srgbClr val="7030A0"/>
                </a:solidFill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5729383" y="1329550"/>
              <a:ext cx="2330967" cy="2055542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0D7D5FF-6E5A-6A3C-5A3A-72FABE5EFB0F}"/>
              </a:ext>
            </a:extLst>
          </p:cNvPr>
          <p:cNvGrpSpPr/>
          <p:nvPr/>
        </p:nvGrpSpPr>
        <p:grpSpPr>
          <a:xfrm>
            <a:off x="6423512" y="1144347"/>
            <a:ext cx="2330967" cy="2055542"/>
            <a:chOff x="5729383" y="1329550"/>
            <a:chExt cx="2330967" cy="2055542"/>
          </a:xfrm>
        </p:grpSpPr>
        <p:sp>
          <p:nvSpPr>
            <p:cNvPr id="3" name="Google Shape;1652;p8">
              <a:extLst>
                <a:ext uri="{FF2B5EF4-FFF2-40B4-BE49-F238E27FC236}">
                  <a16:creationId xmlns:a16="http://schemas.microsoft.com/office/drawing/2014/main" id="{31963463-048B-7753-4D5A-F7AC01C6120B}"/>
                </a:ext>
              </a:extLst>
            </p:cNvPr>
            <p:cNvSpPr/>
            <p:nvPr/>
          </p:nvSpPr>
          <p:spPr>
            <a:xfrm>
              <a:off x="5872251" y="1680394"/>
              <a:ext cx="2045229" cy="14542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dirty="0">
                  <a:solidFill>
                    <a:srgbClr val="7030A0"/>
                  </a:solidFill>
                  <a:latin typeface="Century Gothic"/>
                  <a:sym typeface="Century Gothic"/>
                </a:rPr>
                <a:t>Rates of smoking heroin have risen, with a detrimental effect on lungs – developing COPD earlier</a:t>
              </a:r>
              <a:endParaRPr dirty="0">
                <a:solidFill>
                  <a:srgbClr val="7030A0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F7C6355-0B47-0C46-256C-BFC4F19728AF}"/>
                </a:ext>
              </a:extLst>
            </p:cNvPr>
            <p:cNvSpPr/>
            <p:nvPr/>
          </p:nvSpPr>
          <p:spPr>
            <a:xfrm>
              <a:off x="5729383" y="1329550"/>
              <a:ext cx="2330967" cy="2055542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Google Shape;1652;p8">
            <a:extLst>
              <a:ext uri="{FF2B5EF4-FFF2-40B4-BE49-F238E27FC236}">
                <a16:creationId xmlns:a16="http://schemas.microsoft.com/office/drawing/2014/main" id="{23CD3C0E-4EB9-5FCE-8153-803D622A4071}"/>
              </a:ext>
            </a:extLst>
          </p:cNvPr>
          <p:cNvSpPr/>
          <p:nvPr/>
        </p:nvSpPr>
        <p:spPr>
          <a:xfrm>
            <a:off x="1486973" y="4366120"/>
            <a:ext cx="6170054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rgbClr val="7030A0"/>
                </a:solidFill>
                <a:latin typeface="Century Gothic"/>
                <a:sym typeface="Century Gothic"/>
              </a:rPr>
              <a:t>Arch screens all patients for COPD at the new patient health check, and monitors regularly</a:t>
            </a:r>
            <a:endParaRPr dirty="0">
              <a:solidFill>
                <a:srgbClr val="7030A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4603804-FA7F-1F65-1634-F8A9F28A6F21}"/>
              </a:ext>
            </a:extLst>
          </p:cNvPr>
          <p:cNvGrpSpPr/>
          <p:nvPr/>
        </p:nvGrpSpPr>
        <p:grpSpPr>
          <a:xfrm>
            <a:off x="2162588" y="1226600"/>
            <a:ext cx="2054829" cy="1914356"/>
            <a:chOff x="876677" y="1749343"/>
            <a:chExt cx="2054829" cy="1919957"/>
          </a:xfrm>
        </p:grpSpPr>
        <p:sp>
          <p:nvSpPr>
            <p:cNvPr id="13" name="Google Shape;1650;p8">
              <a:extLst>
                <a:ext uri="{FF2B5EF4-FFF2-40B4-BE49-F238E27FC236}">
                  <a16:creationId xmlns:a16="http://schemas.microsoft.com/office/drawing/2014/main" id="{A16B3306-E441-E012-0AEF-FC0498610F02}"/>
                </a:ext>
              </a:extLst>
            </p:cNvPr>
            <p:cNvSpPr/>
            <p:nvPr/>
          </p:nvSpPr>
          <p:spPr>
            <a:xfrm>
              <a:off x="886277" y="2292544"/>
              <a:ext cx="2045229" cy="747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dirty="0">
                  <a:solidFill>
                    <a:srgbClr val="7030A0"/>
                  </a:solidFill>
                  <a:latin typeface="Century Gothic"/>
                  <a:sym typeface="Century Gothic"/>
                </a:rPr>
                <a:t>Main cause of COPD is smoking</a:t>
              </a:r>
              <a:endParaRPr dirty="0">
                <a:solidFill>
                  <a:srgbClr val="7030A0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AA5F809-7F98-F93C-6016-0A06FA78B3E3}"/>
                </a:ext>
              </a:extLst>
            </p:cNvPr>
            <p:cNvSpPr/>
            <p:nvPr/>
          </p:nvSpPr>
          <p:spPr>
            <a:xfrm>
              <a:off x="876677" y="1749343"/>
              <a:ext cx="2045229" cy="1919957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57236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p8"/>
          <p:cNvSpPr txBox="1"/>
          <p:nvPr/>
        </p:nvSpPr>
        <p:spPr>
          <a:xfrm>
            <a:off x="56059" y="296964"/>
            <a:ext cx="9013600" cy="5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Chronic Obstructive Pulmonary Disease</a:t>
            </a:r>
            <a:endParaRPr sz="3200" dirty="0">
              <a:solidFill>
                <a:srgbClr val="7030A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0585" y="1028116"/>
            <a:ext cx="591386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7030A0"/>
                </a:solidFill>
                <a:latin typeface="Century Gothic" panose="020B0502020202020204" pitchFamily="34" charset="0"/>
              </a:rPr>
              <a:t>Signs of COPD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7030A0"/>
                </a:solidFill>
                <a:latin typeface="Century Gothic" panose="020B0502020202020204" pitchFamily="34" charset="0"/>
              </a:rPr>
              <a:t>Cough with mucus that persists for long periods of time.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7030A0"/>
                </a:solidFill>
                <a:latin typeface="Century Gothic" panose="020B0502020202020204" pitchFamily="34" charset="0"/>
              </a:rPr>
              <a:t>Difficulty taking a deep breath.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7030A0"/>
                </a:solidFill>
                <a:latin typeface="Century Gothic" panose="020B0502020202020204" pitchFamily="34" charset="0"/>
              </a:rPr>
              <a:t>Shortness of breath with mild exercise (like walking or using the stairs).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7030A0"/>
                </a:solidFill>
                <a:latin typeface="Century Gothic" panose="020B0502020202020204" pitchFamily="34" charset="0"/>
              </a:rPr>
              <a:t>Shortness of breath performing regular daily activities.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7030A0"/>
                </a:solidFill>
                <a:latin typeface="Century Gothic" panose="020B0502020202020204" pitchFamily="34" charset="0"/>
              </a:rPr>
              <a:t>Wheezing.</a:t>
            </a:r>
          </a:p>
        </p:txBody>
      </p:sp>
      <p:sp>
        <p:nvSpPr>
          <p:cNvPr id="3" name="Rectangle 2"/>
          <p:cNvSpPr/>
          <p:nvPr/>
        </p:nvSpPr>
        <p:spPr>
          <a:xfrm>
            <a:off x="780585" y="3259709"/>
            <a:ext cx="32412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7030A0"/>
                </a:solidFill>
                <a:latin typeface="Century Gothic" panose="020B0502020202020204" pitchFamily="34" charset="0"/>
              </a:rPr>
              <a:t>Tests</a:t>
            </a:r>
          </a:p>
          <a:p>
            <a:r>
              <a:rPr lang="en-GB" sz="1600" dirty="0">
                <a:solidFill>
                  <a:srgbClr val="7030A0"/>
                </a:solidFill>
                <a:latin typeface="Century Gothic" panose="020B0502020202020204" pitchFamily="34" charset="0"/>
              </a:rPr>
              <a:t>History</a:t>
            </a:r>
          </a:p>
          <a:p>
            <a:r>
              <a:rPr lang="en-GB" sz="1600" dirty="0">
                <a:solidFill>
                  <a:srgbClr val="7030A0"/>
                </a:solidFill>
                <a:latin typeface="Century Gothic" panose="020B0502020202020204" pitchFamily="34" charset="0"/>
              </a:rPr>
              <a:t>Spirometry (checking for obstructions in the airways)</a:t>
            </a:r>
          </a:p>
          <a:p>
            <a:r>
              <a:rPr lang="en-GB" sz="1600" dirty="0">
                <a:solidFill>
                  <a:srgbClr val="7030A0"/>
                </a:solidFill>
                <a:latin typeface="Century Gothic" panose="020B0502020202020204" pitchFamily="34" charset="0"/>
              </a:rPr>
              <a:t>Chest X-ray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451" y="3070485"/>
            <a:ext cx="2189977" cy="15126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7022" y="2868560"/>
            <a:ext cx="1320868" cy="171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27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"/>
          <p:cNvSpPr txBox="1">
            <a:spLocks noGrp="1"/>
          </p:cNvSpPr>
          <p:nvPr>
            <p:ph type="subTitle" idx="1"/>
          </p:nvPr>
        </p:nvSpPr>
        <p:spPr>
          <a:xfrm>
            <a:off x="3160020" y="3663157"/>
            <a:ext cx="2187000" cy="15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44B98"/>
              </a:buClr>
              <a:buSzPts val="5000"/>
              <a:buFont typeface="Century Gothic"/>
              <a:buNone/>
            </a:pPr>
            <a:endParaRPr sz="5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rgbClr val="444B98"/>
              </a:buClr>
              <a:buSzPts val="1400"/>
              <a:buNone/>
            </a:pP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287" y="295606"/>
            <a:ext cx="6891453" cy="437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509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"/>
          <p:cNvSpPr txBox="1">
            <a:spLocks noGrp="1"/>
          </p:cNvSpPr>
          <p:nvPr>
            <p:ph type="subTitle" idx="1"/>
          </p:nvPr>
        </p:nvSpPr>
        <p:spPr>
          <a:xfrm>
            <a:off x="3160020" y="3663157"/>
            <a:ext cx="2187000" cy="15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44B98"/>
              </a:buClr>
              <a:buSzPts val="5000"/>
              <a:buFont typeface="Century Gothic"/>
              <a:buNone/>
            </a:pPr>
            <a:endParaRPr sz="5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rgbClr val="444B98"/>
              </a:buClr>
              <a:buSzPts val="1400"/>
              <a:buNone/>
            </a:pP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36" y="54007"/>
            <a:ext cx="4108670" cy="43217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66270" y="158605"/>
            <a:ext cx="32710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Two main things happening with COPD: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Emphysema</a:t>
            </a:r>
            <a:br>
              <a:rPr lang="en-GB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GB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(collapsed airways </a:t>
            </a:r>
            <a:r>
              <a:rPr lang="en-GB" sz="1800" b="1" dirty="0">
                <a:solidFill>
                  <a:schemeClr val="bg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breathlessness</a:t>
            </a:r>
            <a:r>
              <a:rPr lang="en-GB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)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Bronchitis</a:t>
            </a:r>
            <a:br>
              <a:rPr lang="en-GB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GB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(Mucus and tight smooth muscle </a:t>
            </a:r>
            <a:r>
              <a:rPr lang="en-GB" sz="1800" b="1" dirty="0">
                <a:solidFill>
                  <a:schemeClr val="bg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coughing, lots of mucus</a:t>
            </a:r>
            <a:r>
              <a:rPr lang="en-GB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  <a:endParaRPr lang="en-GB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AB766B-2438-1804-A56C-0E3BB4BBEC86}"/>
              </a:ext>
            </a:extLst>
          </p:cNvPr>
          <p:cNvSpPr/>
          <p:nvPr/>
        </p:nvSpPr>
        <p:spPr>
          <a:xfrm>
            <a:off x="306708" y="3663157"/>
            <a:ext cx="949663" cy="10277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228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p8"/>
          <p:cNvSpPr txBox="1"/>
          <p:nvPr/>
        </p:nvSpPr>
        <p:spPr>
          <a:xfrm>
            <a:off x="33323" y="97953"/>
            <a:ext cx="9013600" cy="5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COPD is irreversible</a:t>
            </a:r>
            <a:endParaRPr sz="3200" dirty="0">
              <a:solidFill>
                <a:srgbClr val="7030A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7600" y="534115"/>
            <a:ext cx="591386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Management</a:t>
            </a:r>
            <a:endParaRPr lang="en-GB" sz="1600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7030A0"/>
                </a:solidFill>
                <a:latin typeface="Century Gothic" panose="020B0502020202020204" pitchFamily="34" charset="0"/>
              </a:rPr>
              <a:t>Stop smoking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7030A0"/>
                </a:solidFill>
                <a:latin typeface="Century Gothic" panose="020B0502020202020204" pitchFamily="34" charset="0"/>
              </a:rPr>
              <a:t>Inhalers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7030A0"/>
                </a:solidFill>
                <a:latin typeface="Century Gothic" panose="020B0502020202020204" pitchFamily="34" charset="0"/>
              </a:rPr>
              <a:t>Nebulisers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7030A0"/>
                </a:solidFill>
                <a:latin typeface="Century Gothic" panose="020B0502020202020204" pitchFamily="34" charset="0"/>
              </a:rPr>
              <a:t>Pulmonary rehab: ways to improve breathlessness, clear mucus, manage exercise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7030A0"/>
                </a:solidFill>
                <a:latin typeface="Century Gothic" panose="020B0502020202020204" pitchFamily="34" charset="0"/>
              </a:rPr>
              <a:t>Oxygen therapy: highly flammable, so may not be available to all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550" y="659615"/>
            <a:ext cx="1055729" cy="9591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549" y="2511033"/>
            <a:ext cx="825451" cy="10498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0420" y="766346"/>
            <a:ext cx="1193537" cy="11132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0734" y="2400273"/>
            <a:ext cx="1434978" cy="11606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0641" y="3746387"/>
            <a:ext cx="1560093" cy="11972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37831" y="3820504"/>
            <a:ext cx="1244163" cy="12502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6470" y="2698342"/>
            <a:ext cx="2229122" cy="18881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75984" y="3913522"/>
            <a:ext cx="1587954" cy="9590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63988" y="2127811"/>
            <a:ext cx="1466925" cy="13399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19EA01-5353-11E9-3064-79B48879D2C4}"/>
              </a:ext>
            </a:extLst>
          </p:cNvPr>
          <p:cNvSpPr txBox="1"/>
          <p:nvPr/>
        </p:nvSpPr>
        <p:spPr>
          <a:xfrm>
            <a:off x="780585" y="4445620"/>
            <a:ext cx="208156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Quick effect, not long lasting. If needed very often, may need to switch to a different inhaler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0DD59C-ED36-7CA2-8C2D-6B526553093F}"/>
              </a:ext>
            </a:extLst>
          </p:cNvPr>
          <p:cNvSpPr txBox="1"/>
          <p:nvPr/>
        </p:nvSpPr>
        <p:spPr>
          <a:xfrm>
            <a:off x="4646762" y="2516871"/>
            <a:ext cx="105572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A lot of inhalers take a bit of time to build up and work, bringing inflammation down over a few weeks</a:t>
            </a:r>
          </a:p>
        </p:txBody>
      </p:sp>
    </p:spTree>
    <p:extLst>
      <p:ext uri="{BB962C8B-B14F-4D97-AF65-F5344CB8AC3E}">
        <p14:creationId xmlns:p14="http://schemas.microsoft.com/office/powerpoint/2010/main" val="325740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p8"/>
          <p:cNvSpPr txBox="1"/>
          <p:nvPr/>
        </p:nvSpPr>
        <p:spPr>
          <a:xfrm>
            <a:off x="56059" y="296964"/>
            <a:ext cx="9013600" cy="5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COPD: advanced management</a:t>
            </a:r>
            <a:endParaRPr sz="3200" dirty="0">
              <a:solidFill>
                <a:srgbClr val="7030A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0585" y="1028116"/>
            <a:ext cx="78504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Rescue Packs</a:t>
            </a:r>
            <a:r>
              <a:rPr lang="en-GB" sz="1600" dirty="0">
                <a:solidFill>
                  <a:srgbClr val="7030A0"/>
                </a:solidFill>
                <a:latin typeface="Century Gothic" panose="020B0502020202020204" pitchFamily="34" charset="0"/>
              </a:rPr>
              <a:t>: COPD makes it more likely to contract chest infections (“exacerbations”) </a:t>
            </a:r>
            <a:r>
              <a:rPr lang="en-GB" sz="1600" dirty="0">
                <a:solidFill>
                  <a:srgbClr val="7030A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if patients are familiar with the symptoms, </a:t>
            </a:r>
            <a:r>
              <a:rPr lang="en-GB" sz="1600" dirty="0" smtClean="0">
                <a:solidFill>
                  <a:srgbClr val="7030A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the patient might be </a:t>
            </a:r>
            <a:r>
              <a:rPr lang="en-GB" sz="1600" dirty="0" smtClean="0">
                <a:solidFill>
                  <a:srgbClr val="7030A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given medicines </a:t>
            </a:r>
            <a:r>
              <a:rPr lang="en-GB" sz="1600" dirty="0">
                <a:solidFill>
                  <a:srgbClr val="7030A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to start taking before they’ve seen a health professional. </a:t>
            </a:r>
            <a:endParaRPr lang="en-GB" sz="1600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Home oxygen</a:t>
            </a:r>
            <a:r>
              <a:rPr lang="en-GB" sz="1600" dirty="0">
                <a:solidFill>
                  <a:srgbClr val="7030A0"/>
                </a:solidFill>
                <a:latin typeface="Century Gothic" panose="020B0502020202020204" pitchFamily="34" charset="0"/>
              </a:rPr>
              <a:t>… but only if not smoking.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End of life care: </a:t>
            </a:r>
            <a:r>
              <a:rPr lang="en-GB" sz="1600" dirty="0">
                <a:solidFill>
                  <a:srgbClr val="7030A0"/>
                </a:solidFill>
                <a:latin typeface="Century Gothic" panose="020B0502020202020204" pitchFamily="34" charset="0"/>
              </a:rPr>
              <a:t>Martlets Hospice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187" y="3277222"/>
            <a:ext cx="2405706" cy="15693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292" y="2847279"/>
            <a:ext cx="1932136" cy="185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210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FAC220EF3E4748BDB80F5C0C875E8F" ma:contentTypeVersion="9" ma:contentTypeDescription="Create a new document." ma:contentTypeScope="" ma:versionID="dc9377ac373638c226dbbc76ec88bb85">
  <xsd:schema xmlns:xsd="http://www.w3.org/2001/XMLSchema" xmlns:xs="http://www.w3.org/2001/XMLSchema" xmlns:p="http://schemas.microsoft.com/office/2006/metadata/properties" xmlns:ns1="http://schemas.microsoft.com/sharepoint/v3" xmlns:ns3="4f017709-b0b4-4689-a688-69e7d63adf01" xmlns:ns4="f1982826-dfae-45dc-b09e-5ccb7b1ebe7d" targetNamespace="http://schemas.microsoft.com/office/2006/metadata/properties" ma:root="true" ma:fieldsID="dd44e398dadbfa475e09c772ffb7ef95" ns1:_="" ns3:_="" ns4:_="">
    <xsd:import namespace="http://schemas.microsoft.com/sharepoint/v3"/>
    <xsd:import namespace="4f017709-b0b4-4689-a688-69e7d63adf01"/>
    <xsd:import namespace="f1982826-dfae-45dc-b09e-5ccb7b1ebe7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17709-b0b4-4689-a688-69e7d63adf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982826-dfae-45dc-b09e-5ccb7b1ebe7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F9EFA0-B493-4DAC-A2BB-519080639694}">
  <ds:schemaRefs>
    <ds:schemaRef ds:uri="http://purl.org/dc/dcmitype/"/>
    <ds:schemaRef ds:uri="http://schemas.microsoft.com/office/2006/metadata/properties"/>
    <ds:schemaRef ds:uri="http://purl.org/dc/terms/"/>
    <ds:schemaRef ds:uri="4f017709-b0b4-4689-a688-69e7d63adf01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microsoft.com/sharepoint/v3"/>
    <ds:schemaRef ds:uri="http://schemas.openxmlformats.org/package/2006/metadata/core-properties"/>
    <ds:schemaRef ds:uri="f1982826-dfae-45dc-b09e-5ccb7b1ebe7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AFB7DED-0E43-4491-BCFC-300521F96D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017709-b0b4-4689-a688-69e7d63adf01"/>
    <ds:schemaRef ds:uri="f1982826-dfae-45dc-b09e-5ccb7b1ebe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6960F7C-44A9-46D6-8953-6B31A8ED08A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17512</TotalTime>
  <Words>794</Words>
  <Application>Microsoft Office PowerPoint</Application>
  <PresentationFormat>On-screen Show (16:9)</PresentationFormat>
  <Paragraphs>114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Wingdings</vt:lpstr>
      <vt:lpstr>Century Gothic</vt:lpstr>
      <vt:lpstr>Calibri</vt:lpstr>
      <vt:lpstr>Office Theme</vt:lpstr>
      <vt:lpstr>Respiratory Illness</vt:lpstr>
      <vt:lpstr>Introduction  Types of respiratory illness commonly seen:  COPD  Asthma   Less commonly seen:   Tuberculosis   Crack Lung  Management Referrals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 to Diabetes</dc:title>
  <dc:creator>Alex Rose</dc:creator>
  <cp:lastModifiedBy>Bishop Hannah (Arch Healthcare)</cp:lastModifiedBy>
  <cp:revision>36</cp:revision>
  <dcterms:created xsi:type="dcterms:W3CDTF">2021-08-06T15:13:45Z</dcterms:created>
  <dcterms:modified xsi:type="dcterms:W3CDTF">2023-05-11T10:02:46Z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0x010100E1FAC220EF3E4748BDB80F5C0C875E8F</vt:lpwstr>
  </property>
</Properties>
</file>